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  <p:sldId id="271" r:id="rId15"/>
  </p:sldIdLst>
  <p:sldSz cx="18288000" cy="10287000"/>
  <p:notesSz cx="6858000" cy="9144000"/>
  <p:embeddedFontLst>
    <p:embeddedFont>
      <p:font typeface="Copperplate Gothic Bold" panose="020E0705020206020404" charset="0"/>
      <p:regular r:id="rId19"/>
    </p:embeddedFont>
    <p:embeddedFont>
      <p:font typeface="Arial Black" panose="020B0A04020102020204" charset="0"/>
      <p:bold r:id="rId20"/>
    </p:embeddedFont>
    <p:embeddedFont>
      <p:font typeface="Clear Sans Regular Bold" panose="020B0603030202020304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2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D86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78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5 Most Populer Category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49843851389549"/>
          <c:y val="0.0806568286418021"/>
          <c:w val="0.935015614861045"/>
          <c:h val="0.8682618871379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'Rough Sheet'!$W$1</c:f>
              <c:strCache>
                <c:ptCount val="1"/>
                <c:pt idx="0">
                  <c:v>Sum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'Rough Sheet'!$V$2:$V$6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'Rough Sheet'!$W$2:$W$6</c:f>
              <c:numCache>
                <c:formatCode>General</c:formatCode>
                <c:ptCount val="5"/>
                <c:pt idx="0">
                  <c:v>74965</c:v>
                </c:pt>
                <c:pt idx="1">
                  <c:v>64778</c:v>
                </c:pt>
                <c:pt idx="2">
                  <c:v>66216</c:v>
                </c:pt>
                <c:pt idx="3">
                  <c:v>53241</c:v>
                </c:pt>
                <c:pt idx="4">
                  <c:v>57635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06455823"/>
        <c:axId val="306454863"/>
      </c:barChart>
      <c:catAx>
        <c:axId val="3064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06454863"/>
        <c:crosses val="autoZero"/>
        <c:auto val="1"/>
        <c:lblAlgn val="ctr"/>
        <c:lblOffset val="100"/>
        <c:noMultiLvlLbl val="0"/>
      </c:catAx>
      <c:valAx>
        <c:axId val="30645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064558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ln w="12700" cmpd="sng">
                  <a:noFill/>
                  <a:prstDash val="solid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>
                <a:ln w="12700" cmpd="sng">
                  <a:noFill/>
                  <a:prstDash val="solid"/>
                </a:ln>
                <a:solidFill>
                  <a:schemeClr val="dk1">
                    <a:lumMod val="75000"/>
                    <a:lumOff val="25000"/>
                  </a:schemeClr>
                </a:solidFill>
              </a:rPr>
              <a:t>Content Type</a:t>
            </a:r>
            <a:endParaRPr>
              <a:ln w="12700" cmpd="sng">
                <a:noFill/>
                <a:prstDash val="solid"/>
              </a:ln>
              <a:solidFill>
                <a:schemeClr val="dk1">
                  <a:lumMod val="75000"/>
                  <a:lumOff val="25000"/>
                </a:schemeClr>
              </a:solidFill>
            </a:endParaRPr>
          </a:p>
        </c:rich>
      </c:tx>
      <c:layout/>
      <c:overlay val="0"/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1" i="0" u="none" strike="noStrike" kern="1200" baseline="0">
                    <a:ln w="12700" cmpd="sng">
                      <a:noFill/>
                      <a:prstDash val="solid"/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'Rough Sheet'!$F$2:$F$5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'Rough Sheet'!$G$2:$G$5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ln w="12700" cmpd="sng">
                  <a:noFill/>
                  <a:prstDash val="solid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ln w="12700" cmpd="sng">
                  <a:noFill/>
                  <a:prstDash val="solid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ln w="12700" cmpd="sng">
                  <a:noFill/>
                  <a:prstDash val="solid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ln w="12700" cmpd="sng">
                  <a:noFill/>
                  <a:prstDash val="solid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pattFill prst="pct5">
          <a:fgClr>
            <a:schemeClr val="lt1">
              <a:lumMod val="95000"/>
            </a:schemeClr>
          </a:fgClr>
          <a:bgClr>
            <a:schemeClr val="bg1"/>
          </a:bgClr>
        </a:pattFill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ln w="12700" cmpd="sng">
                <a:noFill/>
                <a:prstDash val="solid"/>
              </a:ln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en-US">
          <a:ln w="12700" cmpd="sng">
            <a:noFill/>
            <a:prstDash val="solid"/>
          </a:ln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885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5600" b="1" spc="-105" dirty="0">
                <a:solidFill>
                  <a:srgbClr val="FFFFFF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Accenture</a:t>
            </a:r>
            <a:endParaRPr lang="en-US" sz="5600" b="1" spc="-105" dirty="0">
              <a:solidFill>
                <a:srgbClr val="FFFFFF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  <a:p>
            <a:pPr algn="ctr">
              <a:lnSpc>
                <a:spcPts val="11060"/>
              </a:lnSpc>
            </a:pPr>
            <a:r>
              <a:rPr lang="en-US" sz="5600" b="1" spc="-105" dirty="0">
                <a:solidFill>
                  <a:srgbClr val="FFFFFF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Data Analysis</a:t>
            </a:r>
            <a:endParaRPr lang="en-US" sz="5600" b="1" spc="-105" dirty="0">
              <a:solidFill>
                <a:srgbClr val="FFFFFF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1455400" y="1925320"/>
            <a:ext cx="5080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ym typeface="+mn-ea"/>
              </a:rPr>
              <a:t>ANALYSIS</a:t>
            </a:r>
            <a:endParaRPr lang="en-US" b="1" dirty="0">
              <a:sym typeface="+mn-ea"/>
            </a:endParaRPr>
          </a:p>
          <a:p>
            <a:endParaRPr lang="en-US" b="1" dirty="0"/>
          </a:p>
          <a:p>
            <a:pPr algn="just"/>
            <a:r>
              <a:rPr lang="en-US" b="1" dirty="0">
                <a:sym typeface="+mn-ea"/>
              </a:rPr>
              <a:t>Science and Technology  are the most popular categories of content showing that people enjoy “real-life” and “factual” content the most.</a:t>
            </a:r>
            <a:endParaRPr lang="en-IN" b="1" dirty="0"/>
          </a:p>
          <a:p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11366500" y="4168140"/>
            <a:ext cx="55499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ym typeface="+mn-ea"/>
              </a:rPr>
              <a:t>INSIGHT</a:t>
            </a:r>
            <a:endParaRPr lang="en-US" b="1" dirty="0">
              <a:sym typeface="+mn-ea"/>
            </a:endParaRPr>
          </a:p>
          <a:p>
            <a:endParaRPr lang="en-US" b="1" dirty="0"/>
          </a:p>
          <a:p>
            <a:pPr algn="just"/>
            <a:r>
              <a:rPr lang="en-US" b="1" dirty="0">
                <a:sym typeface="+mn-ea"/>
              </a:rPr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  <a:endParaRPr lang="en-US" b="1" dirty="0">
              <a:sym typeface="+mn-ea"/>
            </a:endParaRPr>
          </a:p>
          <a:p>
            <a:endParaRPr lang="en-US" b="1"/>
          </a:p>
        </p:txBody>
      </p:sp>
      <p:sp>
        <p:nvSpPr>
          <p:cNvPr id="19" name="Text Box 18"/>
          <p:cNvSpPr txBox="1"/>
          <p:nvPr/>
        </p:nvSpPr>
        <p:spPr>
          <a:xfrm>
            <a:off x="11506200" y="6896100"/>
            <a:ext cx="45593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ym typeface="+mn-ea"/>
              </a:rPr>
              <a:t>NEXT STEPS</a:t>
            </a:r>
            <a:endParaRPr lang="en-US" b="1" dirty="0">
              <a:sym typeface="+mn-ea"/>
            </a:endParaRPr>
          </a:p>
          <a:p>
            <a:endParaRPr lang="en-US" b="1" dirty="0"/>
          </a:p>
          <a:p>
            <a:pPr algn="just"/>
            <a:r>
              <a:rPr lang="en-US" b="1" dirty="0">
                <a:sym typeface="+mn-ea"/>
              </a:rPr>
              <a:t>This  ad-hoc analysis is insightful, but it’s time to take this analysis into large scale production for real-time understanding of your business. We can show you how to do this.</a:t>
            </a:r>
            <a:endParaRPr lang="en-IN" b="1" dirty="0"/>
          </a:p>
          <a:p>
            <a:endParaRPr 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447800" y="1340485"/>
            <a:ext cx="15536545" cy="7590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630" y="5552440"/>
            <a:ext cx="2916555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b="1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b="1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724400" y="4305300"/>
            <a:ext cx="633984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65" cy="3872865"/>
            <a:chOff x="0" y="0"/>
            <a:chExt cx="11564620" cy="516381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0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000000"/>
                  </a:solidFill>
                  <a:latin typeface="Copperplate Gothic Bold" panose="020E0705020206020404" charset="0"/>
                  <a:cs typeface="Copperplate Gothic Bold" panose="020E0705020206020404" charset="0"/>
                </a:rPr>
                <a:t>Today's agenda</a:t>
              </a:r>
              <a:endParaRPr lang="en-US" sz="8000" b="1" spc="-80" dirty="0">
                <a:solidFill>
                  <a:srgbClr val="000000"/>
                </a:solidFill>
                <a:latin typeface="Copperplate Gothic Bold" panose="020E0705020206020404" charset="0"/>
                <a:cs typeface="Copperplate Gothic Bold" panose="020E07050202060204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7853"/>
              <a:ext cx="11564620" cy="286596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30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30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30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30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30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30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199380" y="2005330"/>
            <a:ext cx="11089640" cy="6275705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pPr algn="l"/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068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spc="-80" dirty="0">
                <a:solidFill>
                  <a:srgbClr val="FFFFFF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Project Recap</a:t>
            </a:r>
            <a:endParaRPr lang="en-US" sz="7200" spc="-80" dirty="0">
              <a:solidFill>
                <a:srgbClr val="FFFFFF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763000" y="3086100"/>
            <a:ext cx="6840855" cy="364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2800" b="1" dirty="0">
                <a:sym typeface="+mn-ea"/>
              </a:rPr>
              <a:t>Social Buzz is a fast growing technology unicorn that need to adapt quickly to it’s </a:t>
            </a:r>
            <a:r>
              <a:rPr lang="en-US" sz="2800" b="1" dirty="0" err="1">
                <a:sym typeface="+mn-ea"/>
              </a:rPr>
              <a:t>globle</a:t>
            </a:r>
            <a:r>
              <a:rPr lang="en-US" sz="2800" b="1" dirty="0">
                <a:sym typeface="+mn-ea"/>
              </a:rPr>
              <a:t> scale.</a:t>
            </a:r>
            <a:endParaRPr lang="en-US" sz="2800" b="1" dirty="0">
              <a:sym typeface="+mn-ea"/>
            </a:endParaRPr>
          </a:p>
          <a:p>
            <a:pPr algn="just"/>
            <a:r>
              <a:rPr lang="en-US" sz="2800" b="1" dirty="0">
                <a:sym typeface="+mn-ea"/>
              </a:rPr>
              <a:t>Accenture has begun a 3 month POC focusing on these tasks:</a:t>
            </a:r>
            <a:endParaRPr lang="en-US" sz="2800" b="1" dirty="0">
              <a:sym typeface="+mn-ea"/>
            </a:endParaRPr>
          </a:p>
          <a:p>
            <a:pPr algn="just"/>
            <a:endParaRPr lang="en-US" sz="28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ym typeface="+mn-ea"/>
              </a:rPr>
              <a:t>An audit of Social Buzz’s  big data practice </a:t>
            </a:r>
            <a:endParaRPr lang="en-US" sz="2800" b="1" dirty="0">
              <a:sym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ym typeface="+mn-ea"/>
              </a:rPr>
              <a:t>Recommendations for a successful IPO</a:t>
            </a:r>
            <a:endParaRPr lang="en-US" sz="2800" b="1" dirty="0">
              <a:sym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ym typeface="+mn-ea"/>
              </a:rPr>
              <a:t>Analysis to find Social Buzz’s top 5 most popular categories of content</a:t>
            </a:r>
            <a:endParaRPr lang="en-IN" sz="2800" b="1" dirty="0"/>
          </a:p>
          <a:p>
            <a:pPr algn="just"/>
            <a:endParaRPr lang="en-IN" sz="2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905148" y="2324193"/>
            <a:ext cx="5786869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286000" y="5219700"/>
            <a:ext cx="758952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chemeClr val="bg1"/>
                </a:solidFill>
                <a:sym typeface="+mn-ea"/>
              </a:rPr>
              <a:t>Over </a:t>
            </a:r>
            <a:r>
              <a:rPr lang="en-US" sz="2800" b="1" u="sng" dirty="0">
                <a:solidFill>
                  <a:schemeClr val="bg1"/>
                </a:solidFill>
                <a:sym typeface="+mn-ea"/>
              </a:rPr>
              <a:t>100000</a:t>
            </a:r>
            <a:r>
              <a:rPr lang="en-US" sz="2800" b="1" dirty="0">
                <a:solidFill>
                  <a:schemeClr val="bg1"/>
                </a:solidFill>
                <a:sym typeface="+mn-ea"/>
              </a:rPr>
              <a:t> posts per day</a:t>
            </a:r>
            <a:endParaRPr lang="en-US" sz="2800" b="1" dirty="0">
              <a:solidFill>
                <a:schemeClr val="bg1"/>
              </a:solidFill>
              <a:sym typeface="+mn-ea"/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u="sng" dirty="0">
                <a:solidFill>
                  <a:schemeClr val="bg1"/>
                </a:solidFill>
                <a:sym typeface="+mn-ea"/>
              </a:rPr>
              <a:t>36,500,000 </a:t>
            </a:r>
            <a:r>
              <a:rPr lang="en-US" sz="2800" b="1" dirty="0">
                <a:solidFill>
                  <a:schemeClr val="bg1"/>
                </a:solidFill>
                <a:sym typeface="+mn-ea"/>
              </a:rPr>
              <a:t>pieces of content per year!</a:t>
            </a:r>
            <a:endParaRPr lang="en-US" sz="2800" b="1" dirty="0">
              <a:solidFill>
                <a:schemeClr val="bg1"/>
              </a:solidFill>
              <a:sym typeface="+mn-ea"/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  <a:sym typeface="+mn-ea"/>
              </a:rPr>
              <a:t>But how to Capitalize on it when there is so much?</a:t>
            </a:r>
            <a:endParaRPr lang="en-US" sz="2800" b="1" dirty="0">
              <a:solidFill>
                <a:schemeClr val="bg1"/>
              </a:solidFill>
              <a:sym typeface="+mn-ea"/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u="sng" dirty="0">
                <a:solidFill>
                  <a:schemeClr val="bg1"/>
                </a:solidFill>
                <a:sym typeface="+mn-ea"/>
              </a:rPr>
              <a:t>Analysis to find Social Buzz’s top 5 most popular categories of content</a:t>
            </a:r>
            <a:endParaRPr lang="en-IN" sz="2800" b="1" u="sng" dirty="0">
              <a:solidFill>
                <a:schemeClr val="bg1"/>
              </a:solidFill>
            </a:endParaRPr>
          </a:p>
          <a:p>
            <a:endParaRPr lang="en-IN" sz="28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4268450" y="1513205"/>
            <a:ext cx="320040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dirty="0">
                <a:latin typeface="Arial Black" panose="020B0A04020102020204" charset="0"/>
                <a:cs typeface="Arial Black" panose="020B0A04020102020204" charset="0"/>
                <a:sym typeface="+mn-ea"/>
              </a:rPr>
              <a:t>ANDREW FLEMING</a:t>
            </a:r>
            <a:endParaRPr lang="en-US" sz="2000" b="1" dirty="0"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endParaRPr lang="en-US" sz="2400" b="1" dirty="0">
              <a:sym typeface="+mn-ea"/>
            </a:endParaRPr>
          </a:p>
          <a:p>
            <a:r>
              <a:rPr lang="en-US" sz="2400" b="1" dirty="0">
                <a:sym typeface="+mn-ea"/>
              </a:rPr>
              <a:t>Chief Technology Architect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34" name="Text Box 33"/>
          <p:cNvSpPr txBox="1"/>
          <p:nvPr/>
        </p:nvSpPr>
        <p:spPr>
          <a:xfrm>
            <a:off x="14389100" y="4634865"/>
            <a:ext cx="31877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dirty="0">
                <a:latin typeface="Arial Black" panose="020B0A04020102020204" charset="0"/>
                <a:cs typeface="Arial Black" panose="020B0A04020102020204" charset="0"/>
                <a:sym typeface="+mn-ea"/>
              </a:rPr>
              <a:t>MARCUS ROMPTON</a:t>
            </a:r>
            <a:endParaRPr lang="en-US" sz="2000" b="1" dirty="0"/>
          </a:p>
          <a:p>
            <a:endParaRPr lang="en-US" sz="2000" b="1" dirty="0">
              <a:sym typeface="+mn-ea"/>
            </a:endParaRPr>
          </a:p>
          <a:p>
            <a:r>
              <a:rPr lang="en-US" sz="2400" b="1" dirty="0">
                <a:sym typeface="+mn-ea"/>
              </a:rPr>
              <a:t>Senior Principal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35" name="Text Box 34"/>
          <p:cNvSpPr txBox="1"/>
          <p:nvPr/>
        </p:nvSpPr>
        <p:spPr>
          <a:xfrm>
            <a:off x="14744700" y="7568565"/>
            <a:ext cx="2628900" cy="152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100" b="1" dirty="0">
                <a:latin typeface="Arial Black" panose="020B0A04020102020204" charset="0"/>
                <a:cs typeface="Arial Black" panose="020B0A04020102020204" charset="0"/>
                <a:sym typeface="+mn-ea"/>
              </a:rPr>
              <a:t>SMIT PATEL</a:t>
            </a:r>
            <a:endParaRPr lang="en-US" sz="2400" b="1" dirty="0"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endParaRPr lang="en-US" sz="2400" b="1" dirty="0">
              <a:sym typeface="+mn-ea"/>
            </a:endParaRPr>
          </a:p>
          <a:p>
            <a:r>
              <a:rPr lang="en-US" sz="2400" b="1" dirty="0">
                <a:sym typeface="+mn-ea"/>
              </a:rPr>
              <a:t>Data Analyst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39" name="Oval 38"/>
          <p:cNvSpPr/>
          <p:nvPr/>
        </p:nvSpPr>
        <p:spPr>
          <a:xfrm>
            <a:off x="11353800" y="7008495"/>
            <a:ext cx="2156460" cy="205613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38100">
            <a:solidFill>
              <a:srgbClr val="2C1D8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2399010" y="1028700"/>
            <a:ext cx="491172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150995" y="1500505"/>
            <a:ext cx="37903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</a:rPr>
              <a:t>Data Understanding</a:t>
            </a:r>
            <a:endParaRPr lang="en-US" sz="3000" b="1">
              <a:solidFill>
                <a:schemeClr val="bg1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6017895" y="3121025"/>
            <a:ext cx="28708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</a:rPr>
              <a:t>Data Cleaning</a:t>
            </a:r>
            <a:endParaRPr lang="en-US" sz="3000" b="1">
              <a:solidFill>
                <a:schemeClr val="bg1"/>
              </a:solidFill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7700010" y="4756785"/>
            <a:ext cx="30441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</a:rPr>
              <a:t>Data Modelling</a:t>
            </a:r>
            <a:endParaRPr lang="en-US" sz="3000" b="1">
              <a:solidFill>
                <a:schemeClr val="bg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9567545" y="6392545"/>
            <a:ext cx="23958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</a:rPr>
              <a:t>Data Analysis</a:t>
            </a:r>
            <a:endParaRPr lang="en-US" sz="3000" b="1">
              <a:solidFill>
                <a:schemeClr val="bg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1435080" y="8152130"/>
            <a:ext cx="31248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</a:rPr>
              <a:t>Uncover Insights</a:t>
            </a:r>
            <a:endParaRPr lang="en-US" sz="3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Copperplate Gothic Bold" panose="020E0705020206020404" charset="0"/>
                <a:cs typeface="Copperplate Gothic Bold" panose="020E0705020206020404" charset="0"/>
              </a:rPr>
              <a:t>Insights</a:t>
            </a:r>
            <a:endParaRPr lang="en-US" sz="8000" b="1" spc="-80" dirty="0">
              <a:solidFill>
                <a:srgbClr val="000000"/>
              </a:solidFill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2458085" y="4387215"/>
            <a:ext cx="2641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 dirty="0">
                <a:solidFill>
                  <a:srgbClr val="A100FF"/>
                </a:solidFill>
                <a:sym typeface="+mn-ea"/>
              </a:rPr>
              <a:t>16</a:t>
            </a:r>
            <a:endParaRPr lang="en-US" sz="2600" dirty="0">
              <a:solidFill>
                <a:srgbClr val="A100FF"/>
              </a:solidFill>
              <a:sym typeface="+mn-ea"/>
            </a:endParaRPr>
          </a:p>
          <a:p>
            <a:pPr algn="ctr"/>
            <a:endParaRPr lang="en-US" sz="2600" dirty="0"/>
          </a:p>
          <a:p>
            <a:pPr algn="ctr"/>
            <a:r>
              <a:rPr lang="en-US" sz="2600" dirty="0">
                <a:sym typeface="+mn-ea"/>
              </a:rPr>
              <a:t>Unique Categories</a:t>
            </a:r>
            <a:endParaRPr lang="en-IN" sz="2600" dirty="0"/>
          </a:p>
          <a:p>
            <a:endParaRPr lang="en-IN" sz="2600" dirty="0"/>
          </a:p>
        </p:txBody>
      </p:sp>
      <p:sp>
        <p:nvSpPr>
          <p:cNvPr id="16" name="Text Box 15"/>
          <p:cNvSpPr txBox="1"/>
          <p:nvPr/>
        </p:nvSpPr>
        <p:spPr>
          <a:xfrm>
            <a:off x="7620000" y="4387215"/>
            <a:ext cx="25285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 dirty="0">
                <a:solidFill>
                  <a:srgbClr val="A100FF"/>
                </a:solidFill>
                <a:sym typeface="+mn-ea"/>
              </a:rPr>
              <a:t>Animal</a:t>
            </a:r>
            <a:endParaRPr lang="en-US" sz="2600" dirty="0">
              <a:solidFill>
                <a:srgbClr val="A100FF"/>
              </a:solidFill>
              <a:sym typeface="+mn-ea"/>
            </a:endParaRPr>
          </a:p>
          <a:p>
            <a:pPr algn="ctr"/>
            <a:endParaRPr lang="en-US" sz="2600" dirty="0"/>
          </a:p>
          <a:p>
            <a:pPr algn="ctr"/>
            <a:r>
              <a:rPr lang="en-US" sz="2600" dirty="0">
                <a:sym typeface="+mn-ea"/>
              </a:rPr>
              <a:t>Most Favorite Category</a:t>
            </a:r>
            <a:endParaRPr lang="en-IN" sz="2600" dirty="0"/>
          </a:p>
          <a:p>
            <a:endParaRPr lang="en-US" sz="2600"/>
          </a:p>
        </p:txBody>
      </p:sp>
      <p:sp>
        <p:nvSpPr>
          <p:cNvPr id="17" name="Text Box 16"/>
          <p:cNvSpPr txBox="1"/>
          <p:nvPr/>
        </p:nvSpPr>
        <p:spPr>
          <a:xfrm>
            <a:off x="12115800" y="4173220"/>
            <a:ext cx="44831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 dirty="0">
                <a:solidFill>
                  <a:srgbClr val="A100FF"/>
                </a:solidFill>
                <a:sym typeface="+mn-ea"/>
              </a:rPr>
              <a:t>May</a:t>
            </a:r>
            <a:endParaRPr lang="en-US" sz="2600" dirty="0">
              <a:solidFill>
                <a:srgbClr val="A100FF"/>
              </a:solidFill>
              <a:sym typeface="+mn-ea"/>
            </a:endParaRPr>
          </a:p>
          <a:p>
            <a:pPr algn="ctr"/>
            <a:endParaRPr lang="en-US" sz="2600" dirty="0"/>
          </a:p>
          <a:p>
            <a:pPr algn="ctr"/>
            <a:r>
              <a:rPr lang="en-US" sz="2600" dirty="0">
                <a:sym typeface="+mn-ea"/>
              </a:rPr>
              <a:t>Month with</a:t>
            </a:r>
            <a:endParaRPr lang="en-US" sz="2600" dirty="0">
              <a:sym typeface="+mn-ea"/>
            </a:endParaRPr>
          </a:p>
          <a:p>
            <a:pPr algn="ctr"/>
            <a:r>
              <a:rPr lang="en-US" sz="2600" dirty="0">
                <a:sym typeface="+mn-ea"/>
              </a:rPr>
              <a:t> Most Number of posts</a:t>
            </a:r>
            <a:endParaRPr lang="en-IN" sz="2600" dirty="0"/>
          </a:p>
          <a:p>
            <a:endParaRPr lang="en-US"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/>
        </p:nvGraphicFramePr>
        <p:xfrm>
          <a:off x="4800380" y="1790750"/>
          <a:ext cx="11128181" cy="7011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/>
        </p:nvGraphicFramePr>
        <p:xfrm>
          <a:off x="4879224" y="1638214"/>
          <a:ext cx="11279987" cy="7518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1522</Words>
  <Application>WPS Presentation</Application>
  <PresentationFormat>Custom</PresentationFormat>
  <Paragraphs>112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Copperplate Gothic Bold</vt:lpstr>
      <vt:lpstr>Graphik Regular</vt:lpstr>
      <vt:lpstr>Yu Gothic UI</vt:lpstr>
      <vt:lpstr>Arial Black</vt:lpstr>
      <vt:lpstr>Clear Sans Regular Bold</vt:lpstr>
      <vt:lpstr>Microsoft YaHei</vt:lpstr>
      <vt:lpstr>Arial Unicode MS</vt:lpstr>
      <vt:lpstr>Calibri</vt:lpstr>
      <vt:lpstr>Algerian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User</cp:lastModifiedBy>
  <cp:revision>19</cp:revision>
  <dcterms:created xsi:type="dcterms:W3CDTF">2006-08-16T00:00:00Z</dcterms:created>
  <dcterms:modified xsi:type="dcterms:W3CDTF">2024-09-01T08:28:57Z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6E606B49B882457B9E2095D4E1A86147_12</vt:lpwstr>
  </property>
  <property fmtid="{D5CDD505-2E9C-101B-9397-08002B2CF9AE}" pid="3" name="KSOProductBuildVer">
    <vt:lpwstr>1033-12.2.0.13472</vt:lpwstr>
  </property>
</Properties>
</file>